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9" r:id="rId2"/>
    <p:sldId id="256" r:id="rId3"/>
    <p:sldId id="461" r:id="rId4"/>
    <p:sldId id="349" r:id="rId5"/>
    <p:sldId id="405" r:id="rId6"/>
    <p:sldId id="434" r:id="rId7"/>
    <p:sldId id="406" r:id="rId8"/>
    <p:sldId id="407" r:id="rId9"/>
    <p:sldId id="324" r:id="rId10"/>
    <p:sldId id="408" r:id="rId11"/>
    <p:sldId id="409" r:id="rId12"/>
    <p:sldId id="464" r:id="rId13"/>
    <p:sldId id="334" r:id="rId14"/>
    <p:sldId id="411" r:id="rId15"/>
    <p:sldId id="318" r:id="rId16"/>
    <p:sldId id="319" r:id="rId17"/>
    <p:sldId id="320" r:id="rId18"/>
    <p:sldId id="321" r:id="rId19"/>
    <p:sldId id="412" r:id="rId20"/>
    <p:sldId id="469" r:id="rId21"/>
    <p:sldId id="413" r:id="rId22"/>
    <p:sldId id="326" r:id="rId23"/>
    <p:sldId id="466" r:id="rId24"/>
    <p:sldId id="335" r:id="rId25"/>
    <p:sldId id="455" r:id="rId26"/>
    <p:sldId id="332" r:id="rId27"/>
    <p:sldId id="430" r:id="rId28"/>
    <p:sldId id="451" r:id="rId29"/>
    <p:sldId id="442" r:id="rId30"/>
    <p:sldId id="392" r:id="rId31"/>
    <p:sldId id="465" r:id="rId32"/>
    <p:sldId id="383" r:id="rId33"/>
    <p:sldId id="416" r:id="rId34"/>
    <p:sldId id="431" r:id="rId35"/>
    <p:sldId id="448" r:id="rId36"/>
    <p:sldId id="384" r:id="rId37"/>
    <p:sldId id="429" r:id="rId38"/>
    <p:sldId id="452" r:id="rId39"/>
    <p:sldId id="394" r:id="rId40"/>
    <p:sldId id="400" r:id="rId41"/>
    <p:sldId id="402" r:id="rId42"/>
    <p:sldId id="414" r:id="rId43"/>
    <p:sldId id="389" r:id="rId44"/>
    <p:sldId id="397" r:id="rId45"/>
    <p:sldId id="399" r:id="rId46"/>
    <p:sldId id="390" r:id="rId47"/>
    <p:sldId id="381" r:id="rId48"/>
    <p:sldId id="468" r:id="rId49"/>
    <p:sldId id="437" r:id="rId50"/>
    <p:sldId id="438" r:id="rId51"/>
    <p:sldId id="440" r:id="rId52"/>
    <p:sldId id="467" r:id="rId53"/>
    <p:sldId id="441" r:id="rId54"/>
    <p:sldId id="432" r:id="rId55"/>
    <p:sldId id="337" r:id="rId56"/>
    <p:sldId id="339" r:id="rId57"/>
    <p:sldId id="457" r:id="rId58"/>
    <p:sldId id="458" r:id="rId59"/>
    <p:sldId id="459" r:id="rId60"/>
    <p:sldId id="424" r:id="rId61"/>
    <p:sldId id="460" r:id="rId62"/>
    <p:sldId id="453" r:id="rId63"/>
    <p:sldId id="419" r:id="rId64"/>
    <p:sldId id="418" r:id="rId65"/>
    <p:sldId id="463" r:id="rId66"/>
    <p:sldId id="422" r:id="rId67"/>
    <p:sldId id="385" r:id="rId68"/>
    <p:sldId id="417" r:id="rId69"/>
    <p:sldId id="471" r:id="rId70"/>
    <p:sldId id="420" r:id="rId71"/>
    <p:sldId id="421" r:id="rId72"/>
    <p:sldId id="443" r:id="rId73"/>
    <p:sldId id="445" r:id="rId74"/>
    <p:sldId id="446" r:id="rId75"/>
    <p:sldId id="449" r:id="rId76"/>
    <p:sldId id="450" r:id="rId77"/>
    <p:sldId id="462" r:id="rId78"/>
    <p:sldId id="415" r:id="rId79"/>
    <p:sldId id="314" r:id="rId80"/>
    <p:sldId id="38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collation.</a:t>
            </a:r>
          </a:p>
          <a:p>
            <a:r>
              <a:rPr lang="en-US" dirty="0"/>
              <a:t>The system databases will receive this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the first query look familiar? It should; it’s just a re-hash of IF UPPER(‘a’) = ‘a’…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collation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is available in the CASE/WHEN/THEN/ELSE/END phrase, but requires a special syntax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 This is the Internet Engineering Task Force (IETF) standard for email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Quantifiers allow you to build a specific, a range, an “at-most”, or an “at-least” construct of patterns.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9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  <a:p>
            <a:endParaRPr lang="en-US" dirty="0"/>
          </a:p>
          <a:p>
            <a:r>
              <a:rPr lang="en-US" dirty="0"/>
              <a:t>The container characters enclose an array of characters allowed as one character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today against your database, chances are you will get these results.</a:t>
            </a:r>
          </a:p>
          <a:p>
            <a:endParaRPr lang="en-US" dirty="0"/>
          </a:p>
          <a:p>
            <a:r>
              <a:rPr lang="en-US" dirty="0"/>
              <a:t>The reason is that your database collation is likely case-insensitive. </a:t>
            </a:r>
          </a:p>
          <a:p>
            <a:r>
              <a:rPr lang="en-US" dirty="0"/>
              <a:t>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Represents a wildcard like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, but for only one non-NULL character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8773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nestable.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Wildcard,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1" y="4866228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  <p:pic>
        <p:nvPicPr>
          <p:cNvPr id="2050" name="Picture 2" descr="Huh? Cat | Know Your Meme">
            <a:extLst>
              <a:ext uri="{FF2B5EF4-FFF2-40B4-BE49-F238E27FC236}">
                <a16:creationId xmlns:a16="http://schemas.microsoft.com/office/drawing/2014/main" id="{A5FB883B-630A-47A8-A249-F3EC34A199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3" y="2613557"/>
            <a:ext cx="1571625" cy="23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78C1C3-25F7-41E6-874F-F647EF7B01D0}"/>
              </a:ext>
            </a:extLst>
          </p:cNvPr>
          <p:cNvSpPr/>
          <p:nvPr/>
        </p:nvSpPr>
        <p:spPr>
          <a:xfrm>
            <a:off x="914400" y="3374728"/>
            <a:ext cx="4414118" cy="12226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13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'M[AEI]D'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0E279F-549A-46F0-A6E0-67F64FD3F3E8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1DDBC1-4213-4368-BF4E-816C6A4884D1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8E16F-8DCA-4E1F-BA6E-318CE3FDA903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A76CE-969D-4860-A4EB-4D77CE9A739F}"/>
              </a:ext>
            </a:extLst>
          </p:cNvPr>
          <p:cNvSpPr txBox="1"/>
          <p:nvPr/>
        </p:nvSpPr>
        <p:spPr>
          <a:xfrm>
            <a:off x="1065703" y="2328760"/>
            <a:ext cx="415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time I return to it?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111311</TotalTime>
  <Words>6570</Words>
  <Application>Microsoft Office PowerPoint</Application>
  <PresentationFormat>Widescreen</PresentationFormat>
  <Paragraphs>820</Paragraphs>
  <Slides>80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CASE/WHEN/THEN[/ELSE]/END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 (if time allows)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197</cp:revision>
  <dcterms:created xsi:type="dcterms:W3CDTF">2023-07-18T22:41:59Z</dcterms:created>
  <dcterms:modified xsi:type="dcterms:W3CDTF">2025-05-16T12:55:04Z</dcterms:modified>
</cp:coreProperties>
</file>